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50" r:id="rId4"/>
    <p:sldId id="348" r:id="rId5"/>
    <p:sldId id="320" r:id="rId6"/>
    <p:sldId id="331" r:id="rId7"/>
    <p:sldId id="349" r:id="rId8"/>
    <p:sldId id="332" r:id="rId9"/>
    <p:sldId id="335" r:id="rId10"/>
    <p:sldId id="336" r:id="rId11"/>
    <p:sldId id="337" r:id="rId12"/>
    <p:sldId id="340" r:id="rId13"/>
    <p:sldId id="33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E6F6-B4D3-4BB4-A37A-DBF53291D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8395E-270D-45F4-A566-CB34578C6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1BE32-D7E3-4ADA-B647-86C50BA2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808B-145B-42F0-8BAD-F474C80D8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E250-E144-42A0-BF91-217028A6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12FD5-A4F8-4D25-BE98-8DCDD61B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C359C-FCB0-4CCC-9A94-721628CD5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D5928-C2E4-48D7-92B6-542E84F6C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7D52-D0BF-4AEC-AE1C-B029682E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63914-6D59-4929-977E-70C91EB7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6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AA56B9-3050-41C6-B994-0AE90535A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4FDE6-883B-462C-A238-05B8D6605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5A0BF-EE0B-45D6-8F3D-4F382D4D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74133-8214-4E2C-9FF7-B8154D96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B7105-5FBC-40AF-A9AA-D3BF0C87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4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D9C26-95DC-4B5A-A3DE-080562BE9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1195F-22EB-4981-85C9-B1163C351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2417D-CF19-4232-B7BC-D92E0EED2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206CE-BEEA-444B-9641-31F6ED9A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7264F-74D5-479D-BD7B-96DDD50B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2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DB36D-A3EB-4E7C-8A3B-E9252E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42DF3-375F-4FE8-AE9E-72FC006B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890B4-9F53-4043-B908-A42772C7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A3B19-32BF-4DBB-B41E-3826C20A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481E4-C629-4740-99E8-E4F79995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7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09A26-88E7-4275-898C-C3EE0EEB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28FD5-FC5C-4EE7-8B2E-B2125DF02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50D57-58F5-4647-8FBB-C061E71E3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432E7-AF1B-4BFF-8BD9-48577F78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8C96F-5FC0-413E-BA6B-DC7C97BF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0DBF4-F6D2-41C1-A509-DCD571CE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0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9C47-F400-4382-A76A-37C0F38B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1B0BC-4727-455C-9D8C-F43EB9869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BC3BB-EAF9-4C11-9F02-631F393DA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BC2B4-11CE-4883-AFD9-04C3DECC2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F18AB-A3D4-4242-9987-5CD79DEFD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53689-FB70-4688-A8F7-D5296A6E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9ED71-B8E7-4BC6-9CF0-C34BB2CB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11C57F-35CF-4DB7-A455-C5B460A14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1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DD2A-1D8C-4A7B-AA3A-697B948D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83458-8E24-4290-86D1-E003CE10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A8DC9-0B56-4F73-9CEB-5D7FC03C4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BF48D-745B-48A7-B432-2D16E4B1A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694413-74C9-4E04-AC34-C6CF0611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8B1F7-A264-4B82-932C-89B7041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107BF-0329-4399-B0ED-DA398AD2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7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DFBB-C21A-4259-841C-D6E78EE2F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CBFD9-84A8-4ECE-A938-3D10C6586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A1861-2A94-45C2-828A-95922F823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B4529-A321-4E98-BD61-AFC83DC7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58F11-5925-4908-BE00-052383590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A21BA-BAC8-4302-AD1F-0896828E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DBD35-6301-4332-B9FF-4E5B1D13B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8AD098-85F6-4504-912C-49B18D063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8861B-D023-4325-8CC8-F5426E3B9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39E94-C1A1-47FA-B5C4-E2632D194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6BC1D-C437-4889-ADC3-8406DDA2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FB38C-7AF1-4521-B84F-E62BE4595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1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AED91A-85FA-42CC-A98B-FF039A5AC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AB277-2166-4A97-BBBB-FD157B235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1E64D-7122-454E-A326-2B27BC742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FE8BB-E082-4061-8F2C-BA3562FAF9FD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FCC31-95FA-41CF-B7DC-1743B15E7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E0529-6DD9-4AB3-B27E-C5F14115C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16184-B357-4447-B1D8-967317F37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7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AF926E-19CE-4E2B-88CA-19ABE325A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1085C7-13E2-4AFE-9EA2-529E0A839D80}"/>
              </a:ext>
            </a:extLst>
          </p:cNvPr>
          <p:cNvSpPr txBox="1"/>
          <p:nvPr/>
        </p:nvSpPr>
        <p:spPr>
          <a:xfrm>
            <a:off x="1352282" y="665918"/>
            <a:ext cx="9762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Hoà Đông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5ED780-FC89-4386-8D32-80B943C22006}"/>
              </a:ext>
            </a:extLst>
          </p:cNvPr>
          <p:cNvSpPr txBox="1"/>
          <p:nvPr/>
        </p:nvSpPr>
        <p:spPr>
          <a:xfrm>
            <a:off x="1242642" y="2599870"/>
            <a:ext cx="9706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Quạt cho bà ngủ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FA9896-A2B1-49FC-8839-8114FE13203B}"/>
              </a:ext>
            </a:extLst>
          </p:cNvPr>
          <p:cNvSpPr txBox="1"/>
          <p:nvPr/>
        </p:nvSpPr>
        <p:spPr>
          <a:xfrm>
            <a:off x="2733818" y="4528784"/>
            <a:ext cx="6724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Tiếng Việt, tập 1, trang 23-24)</a:t>
            </a:r>
            <a:endParaRPr lang="en-US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7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84"/>
    </mc:Choice>
    <mc:Fallback xmlns="">
      <p:transition spd="slow" advTm="2348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959108" y="194906"/>
            <a:ext cx="427366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TÌM HIỂU BÀI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457A0D9-8E6D-4378-AE88-78D5F1653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65974"/>
            <a:ext cx="83921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b="1">
                <a:solidFill>
                  <a:srgbClr val="C00000"/>
                </a:solidFill>
                <a:cs typeface="Arial" panose="020B0604020202020204" pitchFamily="34" charset="0"/>
              </a:rPr>
              <a:t>3. Bà mơ thấy gì?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A8EB8B6F-7C3C-458C-B10A-17906FFE7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73812"/>
            <a:ext cx="105115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- Bà mơ thấy cháu đang quạt hương thơm tới.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2B50CD95-6AC4-464B-9BD2-01CA7C17D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712" y="2581650"/>
            <a:ext cx="44016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20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>
                <a:cs typeface="Arial" panose="020B0604020202020204" pitchFamily="34" charset="0"/>
              </a:rPr>
              <a:t>Hoa cam, hoa khế</a:t>
            </a:r>
          </a:p>
          <a:p>
            <a:pPr eaLnBrk="1" hangingPunct="1"/>
            <a:r>
              <a:rPr lang="en-US" altLang="en-US" sz="3200">
                <a:cs typeface="Arial" panose="020B0604020202020204" pitchFamily="34" charset="0"/>
              </a:rPr>
              <a:t>Chín lặng trong vườn,</a:t>
            </a:r>
          </a:p>
          <a:p>
            <a:pPr eaLnBrk="1" hangingPunct="1"/>
            <a:r>
              <a:rPr lang="en-US" altLang="en-US" sz="3200">
                <a:solidFill>
                  <a:srgbClr val="FF0000"/>
                </a:solidFill>
                <a:cs typeface="Arial" panose="020B0604020202020204" pitchFamily="34" charset="0"/>
              </a:rPr>
              <a:t>Bà mơ tay cháu</a:t>
            </a:r>
          </a:p>
          <a:p>
            <a:pPr eaLnBrk="1" hangingPunct="1"/>
            <a:r>
              <a:rPr lang="en-US" altLang="en-US" sz="3200">
                <a:solidFill>
                  <a:srgbClr val="FF0000"/>
                </a:solidFill>
                <a:cs typeface="Arial" panose="020B0604020202020204" pitchFamily="34" charset="0"/>
              </a:rPr>
              <a:t>Quạt đầy hương thơm.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801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23"/>
    </mc:Choice>
    <mc:Fallback xmlns="">
      <p:transition spd="slow" advTm="585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959108" y="194906"/>
            <a:ext cx="427366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TÌM HIỂU BÀI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C7A40D81-4482-41E0-ADDC-BF9A926E1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12" y="1089312"/>
            <a:ext cx="9970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4.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Vì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990000"/>
                </a:solidFill>
                <a:cs typeface="Arial" panose="020B0604020202020204" pitchFamily="34" charset="0"/>
              </a:rPr>
              <a:t>sao</a:t>
            </a:r>
            <a:r>
              <a:rPr lang="en-US" altLang="en-US" sz="3600" b="1" dirty="0" smtClean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có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thể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đoán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mơ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như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vậy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Rectangle 21">
            <a:extLst>
              <a:ext uri="{FF2B5EF4-FFF2-40B4-BE49-F238E27FC236}">
                <a16:creationId xmlns:a16="http://schemas.microsoft.com/office/drawing/2014/main" id="{D3E75B55-5D40-4743-903F-4BFFCE40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12" y="1706066"/>
            <a:ext cx="1159524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-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Vì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cháu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vẫn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luôn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đều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tay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cho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hương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hoa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cam,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hoa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khế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theo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tay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cháu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đến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với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nên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trong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giấc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ngủ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,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thấy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tay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cháu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đầy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hương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thơm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.</a:t>
            </a:r>
            <a:endParaRPr lang="en-US" altLang="en-US" sz="3600" dirty="0">
              <a:solidFill>
                <a:srgbClr val="140476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25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374"/>
    </mc:Choice>
    <mc:Fallback xmlns="">
      <p:transition spd="slow" advTm="623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959108" y="194906"/>
            <a:ext cx="427366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TÌM HIỂU BÀI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AB3F5AD-C53C-4717-A447-6AE95D6D7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2058899"/>
            <a:ext cx="108025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Qua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thơ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,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em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thấy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tình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cảm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cháu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với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như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thế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990000"/>
                </a:solidFill>
                <a:cs typeface="Arial" panose="020B0604020202020204" pitchFamily="34" charset="0"/>
              </a:rPr>
              <a:t>nào</a:t>
            </a:r>
            <a:r>
              <a:rPr lang="en-US" altLang="en-US" sz="3600" b="1" dirty="0">
                <a:solidFill>
                  <a:srgbClr val="990000"/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3EA6D282-3AA4-4CA9-BCCC-0939B21E3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57" y="3695219"/>
            <a:ext cx="111061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Nội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dung: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Bạn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nhỏ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là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người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rgbClr val="140476"/>
                </a:solidFill>
                <a:cs typeface="Arial" panose="020B0604020202020204" pitchFamily="34" charset="0"/>
              </a:rPr>
              <a:t>cháu</a:t>
            </a:r>
            <a:r>
              <a:rPr lang="en-US" altLang="en-US" sz="3600" dirty="0" smtClean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rất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hiếu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thảo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,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yêu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thương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,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chăm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sóc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140476"/>
                </a:solidFill>
                <a:cs typeface="Arial" panose="020B0604020202020204" pitchFamily="34" charset="0"/>
              </a:rPr>
              <a:t>bà</a:t>
            </a:r>
            <a:r>
              <a:rPr lang="en-US" altLang="en-US" sz="3600" dirty="0">
                <a:solidFill>
                  <a:srgbClr val="140476"/>
                </a:solidFill>
                <a:cs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982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87"/>
    </mc:Choice>
    <mc:Fallback xmlns="">
      <p:transition spd="slow" advTm="378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240197" y="242884"/>
            <a:ext cx="5711606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HỌC THUỘC LÒNG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31A427AF-D038-4234-B21F-DF33B3D8E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23" y="1939584"/>
            <a:ext cx="44016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chích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chòe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!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Chim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đừng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hót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nữa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em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ốm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rồi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Lặng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ngủ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tay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bé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nhỏ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Vẫy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thật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đều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Ngấn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Đậu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trên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tường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vi-VN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4C434759-63F8-47BB-AE6B-7B43FB473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231" y="1939584"/>
            <a:ext cx="44016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Căn nhà đã vắng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Cốc chén nằm im.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Đôi mắt lim dim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Ngủ ngon bà nhé.</a:t>
            </a:r>
          </a:p>
          <a:p>
            <a:pPr eaLnBrk="1" hangingPunct="1"/>
            <a:endParaRPr lang="en-US" altLang="en-US" sz="320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Hoa cam, hoa khế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Chín lặng trong vườn,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Bà mơ tay cháu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Quạt đầy hương thơm.</a:t>
            </a:r>
          </a:p>
          <a:p>
            <a:pPr algn="r" eaLnBrk="1" hangingPunct="1"/>
            <a:r>
              <a:rPr lang="en-US" altLang="en-US" sz="2400" b="1">
                <a:solidFill>
                  <a:srgbClr val="002060"/>
                </a:solidFill>
                <a:cs typeface="Arial" panose="020B0604020202020204" pitchFamily="34" charset="0"/>
              </a:rPr>
              <a:t>THẠCH QUỲ</a:t>
            </a:r>
            <a:endParaRPr lang="vi-VN" altLang="en-US" sz="2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70D29F85-28E3-4B8D-ADB9-404B442E7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475" y="1237566"/>
            <a:ext cx="4401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2060"/>
                </a:solidFill>
                <a:cs typeface="Arial" panose="020B0604020202020204" pitchFamily="34" charset="0"/>
              </a:rPr>
              <a:t>Quạt cho bà ngủ</a:t>
            </a:r>
            <a:endParaRPr lang="vi-VN" altLang="en-US" sz="36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68004"/>
      </p:ext>
    </p:extLst>
  </p:cSld>
  <p:clrMapOvr>
    <a:masterClrMapping/>
  </p:clrMapOvr>
  <p:transition advTm="6769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447109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58B5233-7646-420B-BD23-D5D7352E0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127" y="851147"/>
            <a:ext cx="5433745" cy="501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13866"/>
      </p:ext>
    </p:extLst>
  </p:cSld>
  <p:clrMapOvr>
    <a:masterClrMapping/>
  </p:clrMapOvr>
  <p:transition spd="slow" advTm="46432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AF926E-19CE-4E2B-88CA-19ABE325A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1085C7-13E2-4AFE-9EA2-529E0A839D80}"/>
              </a:ext>
            </a:extLst>
          </p:cNvPr>
          <p:cNvSpPr txBox="1"/>
          <p:nvPr/>
        </p:nvSpPr>
        <p:spPr>
          <a:xfrm>
            <a:off x="1352282" y="665918"/>
            <a:ext cx="97621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tư,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2021</a:t>
            </a:r>
            <a:endParaRPr lang="en-US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B5233-7646-420B-BD23-D5D7352E00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619" y="2235578"/>
            <a:ext cx="6832121" cy="428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2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84"/>
    </mc:Choice>
    <mc:Fallback xmlns="">
      <p:transition spd="slow" advTm="2348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>
            <a:extLst>
              <a:ext uri="{FF2B5EF4-FFF2-40B4-BE49-F238E27FC236}">
                <a16:creationId xmlns:a16="http://schemas.microsoft.com/office/drawing/2014/main" id="{B5B23A1D-F811-4CB1-A7A1-0E06256C3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23" y="1939584"/>
            <a:ext cx="44016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chích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chòe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!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Chim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đừng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hót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nữa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em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ốm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rồi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Lặng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ngủ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tay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bé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nhỏ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Vẫy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thật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đều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Ngấn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Đậu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trên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tường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vi-VN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7DA0F4C-6F9B-40FD-A368-4A9AA707B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231" y="1939584"/>
            <a:ext cx="44016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Căn nhà đã vắng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Cốc chén nằm im.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Đôi mắt lim dim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Ngủ ngon bà nhé.</a:t>
            </a:r>
          </a:p>
          <a:p>
            <a:pPr eaLnBrk="1" hangingPunct="1"/>
            <a:endParaRPr lang="en-US" altLang="en-US" sz="320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Hoa cam, hoa khế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Chín lặng trong vườn,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Bà mơ tay cháu</a:t>
            </a:r>
          </a:p>
          <a:p>
            <a:pPr eaLnBrk="1" hangingPunct="1"/>
            <a:r>
              <a:rPr lang="en-US" altLang="en-US" sz="3200">
                <a:solidFill>
                  <a:srgbClr val="002060"/>
                </a:solidFill>
                <a:cs typeface="Arial" panose="020B0604020202020204" pitchFamily="34" charset="0"/>
              </a:rPr>
              <a:t>Quạt đầy hương thơm.</a:t>
            </a:r>
          </a:p>
          <a:p>
            <a:pPr algn="r" eaLnBrk="1" hangingPunct="1"/>
            <a:r>
              <a:rPr lang="en-US" altLang="en-US" sz="2400" b="1">
                <a:solidFill>
                  <a:srgbClr val="002060"/>
                </a:solidFill>
                <a:cs typeface="Arial" panose="020B0604020202020204" pitchFamily="34" charset="0"/>
              </a:rPr>
              <a:t>THẠCH QUỲ</a:t>
            </a:r>
            <a:endParaRPr lang="vi-VN" altLang="en-US" sz="2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3B6A6960-C6C8-4E95-AC43-92D132781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475" y="1237566"/>
            <a:ext cx="4401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2060"/>
                </a:solidFill>
                <a:cs typeface="Arial" panose="020B0604020202020204" pitchFamily="34" charset="0"/>
              </a:rPr>
              <a:t>Quạt cho bà ngủ</a:t>
            </a:r>
            <a:endParaRPr lang="vi-VN" altLang="en-US" sz="36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99D3A4-C9C4-4102-BBD1-2BC7F961F3A1}"/>
              </a:ext>
            </a:extLst>
          </p:cNvPr>
          <p:cNvCxnSpPr/>
          <p:nvPr/>
        </p:nvCxnSpPr>
        <p:spPr>
          <a:xfrm>
            <a:off x="0" y="447109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1">
            <a:extLst>
              <a:ext uri="{FF2B5EF4-FFF2-40B4-BE49-F238E27FC236}">
                <a16:creationId xmlns:a16="http://schemas.microsoft.com/office/drawing/2014/main" id="{44B2F38B-728E-4823-8551-71138CB38EBF}"/>
              </a:ext>
            </a:extLst>
          </p:cNvPr>
          <p:cNvSpPr txBox="1"/>
          <p:nvPr/>
        </p:nvSpPr>
        <p:spPr>
          <a:xfrm>
            <a:off x="4405641" y="72865"/>
            <a:ext cx="334617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TẬP ĐỌC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4939499"/>
      </p:ext>
    </p:extLst>
  </p:cSld>
  <p:clrMapOvr>
    <a:masterClrMapping/>
  </p:clrMapOvr>
  <p:transition advTm="5729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790475" y="196365"/>
            <a:ext cx="4611050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LUYỆN ĐỌC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4D266C16-3E6D-4656-B4FF-13111A86A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23" y="1939584"/>
            <a:ext cx="44016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chích</a:t>
            </a:r>
            <a:r>
              <a:rPr lang="en-US" altLang="en-US" sz="3200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chòe</a:t>
            </a:r>
            <a:r>
              <a:rPr lang="en-US" altLang="en-US" sz="3200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ơi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!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Chim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đừng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hót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nữa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em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ốm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rồi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Lặng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ngủ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tay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bé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nhỏ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Vẫy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thật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đều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Ngấn</a:t>
            </a:r>
            <a:r>
              <a:rPr lang="en-US" altLang="en-US" sz="3200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Đậu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trên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tường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trắng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vi-VN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5B6E9663-65E9-44EE-8285-C78049D26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231" y="1939584"/>
            <a:ext cx="44016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Căn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nhà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đã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vắng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Cốc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chén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nằm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im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Đôi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mắt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lim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dim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Ngủ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ngon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nhé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Hoa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cam,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hoa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khế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u="sng" dirty="0" err="1">
                <a:solidFill>
                  <a:srgbClr val="FF0000"/>
                </a:solidFill>
                <a:cs typeface="Arial" panose="020B0604020202020204" pitchFamily="34" charset="0"/>
              </a:rPr>
              <a:t>Chín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lặng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trong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vườn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mơ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tay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cháu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Quạt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đầy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hương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thơm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</a:p>
          <a:p>
            <a:pPr algn="r" eaLnBrk="1" hangingPunct="1"/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THẠCH QUỲ</a:t>
            </a:r>
            <a:endParaRPr lang="vi-VN" altLang="en-US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4CD2C38-BA0C-4E38-B84C-4155EB94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475" y="1237566"/>
            <a:ext cx="4401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2060"/>
                </a:solidFill>
                <a:cs typeface="Arial" panose="020B0604020202020204" pitchFamily="34" charset="0"/>
              </a:rPr>
              <a:t>Quạt cho bà ngủ</a:t>
            </a:r>
            <a:endParaRPr lang="vi-VN" altLang="en-US" sz="36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28770"/>
      </p:ext>
    </p:extLst>
  </p:cSld>
  <p:clrMapOvr>
    <a:masterClrMapping/>
  </p:clrMapOvr>
  <p:transition spd="slow" advTm="10392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4405641" y="192133"/>
            <a:ext cx="334617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TỪ NGỮ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85A0376F-64E0-468E-A2E9-F1F4262DE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103" y="1213363"/>
            <a:ext cx="8007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i="1">
                <a:solidFill>
                  <a:srgbClr val="002060"/>
                </a:solidFill>
                <a:cs typeface="Arial" panose="020B0604020202020204" pitchFamily="34" charset="0"/>
              </a:rPr>
              <a:t>Thiu thiu </a:t>
            </a:r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: đang mơ màng, sắp ngủ.</a:t>
            </a:r>
            <a:endParaRPr lang="en-US" altLang="en-US" sz="36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AA7B2EEE-41E3-46FE-9407-034A8FE7F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1187" y="5645292"/>
            <a:ext cx="4844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Hoa cam</a:t>
            </a:r>
            <a:endParaRPr lang="en-US" altLang="en-US" sz="36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39F46678-1324-4E5C-83AF-99B1C62D3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2861" y="5644624"/>
            <a:ext cx="4844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Hoa khế</a:t>
            </a:r>
            <a:endParaRPr lang="en-US" altLang="en-US" sz="36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20F0C4-AE8C-41E7-8719-2FF691CFC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832" y="1983683"/>
            <a:ext cx="5338872" cy="36609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A164EA-38F1-46EF-92D3-802259A5C8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0" y="1983683"/>
            <a:ext cx="5215863" cy="36609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4396865"/>
      </p:ext>
    </p:extLst>
  </p:cSld>
  <p:clrMapOvr>
    <a:masterClrMapping/>
  </p:clrMapOvr>
  <p:transition spd="slow" advTm="27899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>
            <a:extLst>
              <a:ext uri="{FF2B5EF4-FFF2-40B4-BE49-F238E27FC236}">
                <a16:creationId xmlns:a16="http://schemas.microsoft.com/office/drawing/2014/main" id="{B5B23A1D-F811-4CB1-A7A1-0E06256C3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06" y="1939584"/>
            <a:ext cx="453281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Ơi / 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chích </a:t>
            </a:r>
            <a:r>
              <a:rPr lang="en-US" altLang="en-US" sz="3200" dirty="0" err="1">
                <a:solidFill>
                  <a:srgbClr val="002060"/>
                </a:solidFill>
                <a:cs typeface="Arial" panose="020B0604020202020204" pitchFamily="34" charset="0"/>
              </a:rPr>
              <a:t>chòe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 ơi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! //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Chim đừng hót nữa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,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Bà em ốm rồi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,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Lặng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/ cho 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bà ngủ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. //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Bàn tay bé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nhỏ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Vẫy 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quạt thật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đều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Ngấn nắng thiu </a:t>
            </a:r>
            <a:r>
              <a:rPr lang="en-US" altLang="en-US" sz="32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thiu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Đậu trên tường trắng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. //</a:t>
            </a:r>
            <a:endParaRPr lang="vi-VN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7DA0F4C-6F9B-40FD-A368-4A9AA707B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291" y="1939584"/>
            <a:ext cx="480661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Căn nhà đã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vắng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Cốc chén nằm im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. //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Đôi mắt lim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dim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Ngủ ngon bà nhé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. //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Hoa cam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, / </a:t>
            </a:r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hoa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khế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Chín lặng trong vườn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,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Bà mơ tay 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cháu 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Quạt đầy hương thơm</a:t>
            </a:r>
            <a:r>
              <a:rPr lang="en-US" altLang="en-US" sz="3200" dirty="0" smtClean="0">
                <a:solidFill>
                  <a:srgbClr val="002060"/>
                </a:solidFill>
                <a:cs typeface="Arial" panose="020B0604020202020204" pitchFamily="34" charset="0"/>
              </a:rPr>
              <a:t>. //</a:t>
            </a:r>
            <a:endParaRPr lang="en-US" altLang="en-US" sz="3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r" eaLnBrk="1" hangingPunct="1"/>
            <a:r>
              <a:rPr lang="en-US" alt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THẠCH QUỲ</a:t>
            </a:r>
            <a:endParaRPr lang="vi-VN" altLang="en-US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3B6A6960-C6C8-4E95-AC43-92D132781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475" y="1237566"/>
            <a:ext cx="4401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2060"/>
                </a:solidFill>
                <a:cs typeface="Arial" panose="020B0604020202020204" pitchFamily="34" charset="0"/>
              </a:rPr>
              <a:t>Quạt cho bà ngủ</a:t>
            </a:r>
            <a:endParaRPr lang="vi-VN" altLang="en-US" sz="36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99D3A4-C9C4-4102-BBD1-2BC7F961F3A1}"/>
              </a:ext>
            </a:extLst>
          </p:cNvPr>
          <p:cNvCxnSpPr/>
          <p:nvPr/>
        </p:nvCxnSpPr>
        <p:spPr>
          <a:xfrm>
            <a:off x="0" y="447109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1">
            <a:extLst>
              <a:ext uri="{FF2B5EF4-FFF2-40B4-BE49-F238E27FC236}">
                <a16:creationId xmlns:a16="http://schemas.microsoft.com/office/drawing/2014/main" id="{44B2F38B-728E-4823-8551-71138CB38EBF}"/>
              </a:ext>
            </a:extLst>
          </p:cNvPr>
          <p:cNvSpPr txBox="1"/>
          <p:nvPr/>
        </p:nvSpPr>
        <p:spPr>
          <a:xfrm>
            <a:off x="4405641" y="72865"/>
            <a:ext cx="334617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TẬP ĐỌC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336163"/>
      </p:ext>
    </p:extLst>
  </p:cSld>
  <p:clrMapOvr>
    <a:masterClrMapping/>
  </p:clrMapOvr>
  <p:transition advTm="9415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959108" y="194906"/>
            <a:ext cx="427366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TÌM HIỂU BÀI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FCC791F-7E0E-4547-B172-0997E49A0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7" y="1237754"/>
            <a:ext cx="119473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C00000"/>
                </a:solidFill>
                <a:cs typeface="Arial" panose="020B0604020202020204" pitchFamily="34" charset="0"/>
              </a:rPr>
              <a:t>1. Bạn nhỏ trong bài thơ đang làm gì?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9B99-73B2-41D3-B6B7-2FE067302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97" y="1956781"/>
            <a:ext cx="116586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 - Bạn quạt cho bà ngủ.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A4098-E274-4086-9112-55267B7E9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698" y="1884085"/>
            <a:ext cx="5433745" cy="50195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228962"/>
      </p:ext>
    </p:extLst>
  </p:cSld>
  <p:clrMapOvr>
    <a:masterClrMapping/>
  </p:clrMapOvr>
  <p:transition advTm="45022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566377"/>
            <a:ext cx="12192000" cy="0"/>
          </a:xfrm>
          <a:prstGeom prst="line">
            <a:avLst/>
          </a:prstGeom>
          <a:ln w="76200">
            <a:solidFill>
              <a:srgbClr val="257A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"/>
          <p:cNvSpPr txBox="1"/>
          <p:nvPr/>
        </p:nvSpPr>
        <p:spPr>
          <a:xfrm>
            <a:off x="3959108" y="194906"/>
            <a:ext cx="4273664" cy="646986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6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TÌM HIỂU BÀI</a:t>
            </a:r>
            <a:endParaRPr lang="zh-CN" altLang="en-US" sz="3200" b="1" spc="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89D257E-6D58-4BA1-A695-5D8491C35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725" y="1182585"/>
            <a:ext cx="108013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600" b="1">
                <a:solidFill>
                  <a:srgbClr val="C00000"/>
                </a:solidFill>
                <a:cs typeface="Arial" panose="020B0604020202020204" pitchFamily="34" charset="0"/>
              </a:rPr>
              <a:t>2. Cảnh vật trong nhà, ngoài vườn như thế nào?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751AAD-1D03-4291-9841-4EE145DE4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20" y="1828916"/>
            <a:ext cx="955582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l" eaLnBrk="1" hangingPunct="1">
              <a:buFontTx/>
              <a:buChar char="-"/>
            </a:pPr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Mọi vật đều im lặng như đang ngủ:</a:t>
            </a:r>
          </a:p>
          <a:p>
            <a:pPr algn="l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+ Ngấn nắng ngủ thiu thiu trên tường;</a:t>
            </a:r>
          </a:p>
          <a:p>
            <a:pPr algn="l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+ Cốc chén nằm im;</a:t>
            </a:r>
          </a:p>
          <a:p>
            <a:pPr algn="l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+ Hoa cam, hoa khế ngoài vườn chín lặng lẽ; </a:t>
            </a:r>
          </a:p>
          <a:p>
            <a:pPr algn="l" eaLnBrk="1" hangingPunct="1"/>
            <a:r>
              <a:rPr lang="en-US" altLang="en-US" sz="3600">
                <a:solidFill>
                  <a:srgbClr val="002060"/>
                </a:solidFill>
                <a:cs typeface="Arial" panose="020B0604020202020204" pitchFamily="34" charset="0"/>
              </a:rPr>
              <a:t>+ Chỉ có một chú chim chích chòe đang hót.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71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624"/>
    </mc:Choice>
    <mc:Fallback xmlns="">
      <p:transition spd="slow" advTm="646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619</Words>
  <Application>Microsoft Office PowerPoint</Application>
  <PresentationFormat>Widescreen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等线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</dc:creator>
  <cp:lastModifiedBy>MAYTINH</cp:lastModifiedBy>
  <cp:revision>66</cp:revision>
  <dcterms:created xsi:type="dcterms:W3CDTF">2020-09-12T17:41:36Z</dcterms:created>
  <dcterms:modified xsi:type="dcterms:W3CDTF">2021-09-27T09:38:30Z</dcterms:modified>
</cp:coreProperties>
</file>